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40" r:id="rId1"/>
  </p:sldMasterIdLst>
  <p:sldIdLst>
    <p:sldId id="256" r:id="rId2"/>
    <p:sldId id="261" r:id="rId3"/>
    <p:sldId id="279" r:id="rId4"/>
    <p:sldId id="269" r:id="rId5"/>
    <p:sldId id="270" r:id="rId6"/>
    <p:sldId id="271" r:id="rId7"/>
    <p:sldId id="272" r:id="rId8"/>
    <p:sldId id="273" r:id="rId9"/>
    <p:sldId id="286" r:id="rId10"/>
    <p:sldId id="281" r:id="rId11"/>
    <p:sldId id="274" r:id="rId12"/>
    <p:sldId id="280" r:id="rId13"/>
    <p:sldId id="283" r:id="rId14"/>
    <p:sldId id="282" r:id="rId15"/>
    <p:sldId id="267" r:id="rId16"/>
    <p:sldId id="268" r:id="rId17"/>
    <p:sldId id="275" r:id="rId18"/>
    <p:sldId id="287" r:id="rId19"/>
    <p:sldId id="276" r:id="rId20"/>
  </p:sldIdLst>
  <p:sldSz cx="9144000" cy="5143500" type="screen16x9"/>
  <p:notesSz cx="6858000" cy="9144000"/>
  <p:defaultTextStyle>
    <a:defPPr>
      <a:defRPr lang="nl-NL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7404"/>
    <a:srgbClr val="562E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32" autoAdjust="0"/>
    <p:restoredTop sz="99110" autoAdjust="0"/>
  </p:normalViewPr>
  <p:slideViewPr>
    <p:cSldViewPr snapToGrid="0" snapToObjects="1">
      <p:cViewPr varScale="1">
        <p:scale>
          <a:sx n="97" d="100"/>
          <a:sy n="97" d="100"/>
        </p:scale>
        <p:origin x="-438" y="-10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345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2"/>
          <p:cNvSpPr>
            <a:spLocks noGrp="1"/>
          </p:cNvSpPr>
          <p:nvPr>
            <p:ph type="title"/>
          </p:nvPr>
        </p:nvSpPr>
        <p:spPr>
          <a:xfrm>
            <a:off x="313261" y="205979"/>
            <a:ext cx="6967014" cy="587771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800" b="1" i="1" spc="0">
                <a:solidFill>
                  <a:srgbClr val="562E86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5" name="Tijdelijke aanduiding voor tekst 17"/>
          <p:cNvSpPr>
            <a:spLocks noGrp="1"/>
          </p:cNvSpPr>
          <p:nvPr>
            <p:ph type="body" sz="quarter" idx="10"/>
          </p:nvPr>
        </p:nvSpPr>
        <p:spPr>
          <a:xfrm>
            <a:off x="312739" y="803438"/>
            <a:ext cx="6967537" cy="84058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 b="0" i="1">
                <a:solidFill>
                  <a:srgbClr val="EC7404"/>
                </a:solidFill>
              </a:defRPr>
            </a:lvl1pPr>
          </a:lstStyle>
          <a:p>
            <a:pPr lvl="0"/>
            <a:r>
              <a:rPr lang="nl-NL" smtClean="0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642614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8"/>
          <p:cNvSpPr>
            <a:spLocks noGrp="1"/>
          </p:cNvSpPr>
          <p:nvPr>
            <p:ph type="title"/>
          </p:nvPr>
        </p:nvSpPr>
        <p:spPr>
          <a:xfrm>
            <a:off x="457200" y="853390"/>
            <a:ext cx="8229600" cy="541036"/>
          </a:xfrm>
          <a:prstGeom prst="rect">
            <a:avLst/>
          </a:prstGeom>
        </p:spPr>
        <p:txBody>
          <a:bodyPr vert="horz" anchor="t"/>
          <a:lstStyle>
            <a:lvl1pPr algn="l">
              <a:lnSpc>
                <a:spcPct val="90000"/>
              </a:lnSpc>
              <a:defRPr sz="4000" b="1" i="1">
                <a:solidFill>
                  <a:srgbClr val="EC7404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8" name="Tijdelijke aanduiding voor tekst 10"/>
          <p:cNvSpPr>
            <a:spLocks noGrp="1"/>
          </p:cNvSpPr>
          <p:nvPr>
            <p:ph type="body" sz="quarter" idx="10"/>
          </p:nvPr>
        </p:nvSpPr>
        <p:spPr>
          <a:xfrm>
            <a:off x="457200" y="1425487"/>
            <a:ext cx="8262800" cy="2919413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90000"/>
              </a:lnSpc>
              <a:buNone/>
              <a:defRPr sz="2200" baseline="0">
                <a:solidFill>
                  <a:srgbClr val="562E86"/>
                </a:solidFill>
              </a:defRPr>
            </a:lvl1pPr>
            <a:lvl2pPr marL="457200" indent="0">
              <a:buNone/>
              <a:defRPr sz="2000">
                <a:solidFill>
                  <a:srgbClr val="562E86"/>
                </a:solidFill>
              </a:defRPr>
            </a:lvl2pPr>
            <a:lvl3pPr marL="914400" indent="0">
              <a:buNone/>
              <a:defRPr sz="2000">
                <a:solidFill>
                  <a:srgbClr val="562E86"/>
                </a:solidFill>
              </a:defRPr>
            </a:lvl3pPr>
            <a:lvl4pPr marL="1371600" indent="0">
              <a:buNone/>
              <a:defRPr sz="2000">
                <a:solidFill>
                  <a:srgbClr val="562E86"/>
                </a:solidFill>
              </a:defRPr>
            </a:lvl4pPr>
            <a:lvl5pPr marL="1828800" indent="0">
              <a:buNone/>
              <a:defRPr sz="2000">
                <a:solidFill>
                  <a:srgbClr val="562E86"/>
                </a:solidFill>
              </a:defRPr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3179838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984" r:id="rId1"/>
    <p:sldLayoutId id="2147483983" r:id="rId2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12738" y="206375"/>
            <a:ext cx="6967537" cy="5873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nl-NL" dirty="0"/>
              <a:t>Gastcollege Waterketen</a:t>
            </a:r>
            <a:endParaRPr lang="nl-NL" dirty="0">
              <a:ea typeface="ＭＳ Ｐゴシック" charset="0"/>
            </a:endParaRPr>
          </a:p>
        </p:txBody>
      </p:sp>
      <p:sp>
        <p:nvSpPr>
          <p:cNvPr id="2050" name="Tijdelijke aanduiding voor tekst 2"/>
          <p:cNvSpPr>
            <a:spLocks noGrp="1"/>
          </p:cNvSpPr>
          <p:nvPr>
            <p:ph type="body" sz="quarter" idx="10"/>
          </p:nvPr>
        </p:nvSpPr>
        <p:spPr bwMode="auto">
          <a:xfrm>
            <a:off x="312738" y="803275"/>
            <a:ext cx="6967537" cy="152539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2800" dirty="0" smtClean="0"/>
          </a:p>
          <a:p>
            <a:r>
              <a:rPr lang="nl-NL" sz="2800" dirty="0" smtClean="0"/>
              <a:t>20 februari 2018</a:t>
            </a:r>
          </a:p>
          <a:p>
            <a:r>
              <a:rPr lang="nl-NL" sz="2800" dirty="0" smtClean="0"/>
              <a:t>Pim </a:t>
            </a:r>
            <a:r>
              <a:rPr lang="nl-NL" sz="2800" dirty="0"/>
              <a:t>Bosman </a:t>
            </a:r>
            <a:r>
              <a:rPr lang="nl-NL" sz="2800" dirty="0" smtClean="0"/>
              <a:t> –	</a:t>
            </a:r>
            <a:r>
              <a:rPr lang="nl-NL" sz="2400" dirty="0" smtClean="0"/>
              <a:t>Adviseur Waterketen bij de  </a:t>
            </a:r>
          </a:p>
          <a:p>
            <a:r>
              <a:rPr lang="nl-NL" sz="2400" dirty="0"/>
              <a:t>	</a:t>
            </a:r>
            <a:r>
              <a:rPr lang="nl-NL" sz="2400" dirty="0" smtClean="0"/>
              <a:t>				Afdeling Plannen WSRL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l-NL" dirty="0" smtClean="0"/>
          </a:p>
          <a:p>
            <a:endParaRPr lang="nl-NL" dirty="0"/>
          </a:p>
          <a:p>
            <a:r>
              <a:rPr lang="nl-NL" dirty="0" smtClean="0"/>
              <a:t>															 </a:t>
            </a:r>
            <a:r>
              <a:rPr lang="nl-NL" b="1" dirty="0" smtClean="0"/>
              <a:t>Leerdam,</a:t>
            </a:r>
          </a:p>
          <a:p>
            <a:r>
              <a:rPr lang="nl-NL" b="1" dirty="0"/>
              <a:t>	</a:t>
            </a:r>
            <a:r>
              <a:rPr lang="nl-NL" b="1" dirty="0" smtClean="0"/>
              <a:t>														 Kedichem</a:t>
            </a:r>
          </a:p>
          <a:p>
            <a:r>
              <a:rPr lang="nl-NL" b="1" dirty="0"/>
              <a:t>	</a:t>
            </a:r>
            <a:r>
              <a:rPr lang="nl-NL" b="1" dirty="0" smtClean="0"/>
              <a:t>														 en</a:t>
            </a:r>
          </a:p>
          <a:p>
            <a:r>
              <a:rPr lang="nl-NL" b="1" dirty="0"/>
              <a:t>	</a:t>
            </a:r>
            <a:r>
              <a:rPr lang="nl-NL" b="1" dirty="0" smtClean="0"/>
              <a:t>														 Schoon-</a:t>
            </a:r>
          </a:p>
          <a:p>
            <a:r>
              <a:rPr lang="nl-NL" b="1" dirty="0"/>
              <a:t>	</a:t>
            </a:r>
            <a:r>
              <a:rPr lang="nl-NL" b="1" dirty="0" smtClean="0"/>
              <a:t>														 </a:t>
            </a:r>
            <a:r>
              <a:rPr lang="nl-NL" b="1" dirty="0" err="1" smtClean="0"/>
              <a:t>rewoerd</a:t>
            </a:r>
            <a:endParaRPr lang="nl-NL" b="1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056" y="0"/>
            <a:ext cx="7108166" cy="5127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5050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Waterketen: Rioolbeheer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l-NL" dirty="0" smtClean="0"/>
          </a:p>
          <a:p>
            <a:r>
              <a:rPr lang="nl-NL" dirty="0" smtClean="0"/>
              <a:t>Reiniging en Rioolinspectie: 1x per 10 jaar</a:t>
            </a:r>
          </a:p>
          <a:p>
            <a:r>
              <a:rPr lang="nl-NL" dirty="0" smtClean="0"/>
              <a:t>Straatvegen: wekelijks tot 4x per jaar</a:t>
            </a:r>
          </a:p>
          <a:p>
            <a:r>
              <a:rPr lang="nl-NL" dirty="0" smtClean="0"/>
              <a:t>Kolken reinigen: 2-6x per jaar</a:t>
            </a:r>
          </a:p>
          <a:p>
            <a:r>
              <a:rPr lang="nl-NL" dirty="0" smtClean="0"/>
              <a:t>Onderhoud gemalen: 2x per jaar</a:t>
            </a:r>
          </a:p>
          <a:p>
            <a:endParaRPr lang="nl-NL" dirty="0" smtClean="0"/>
          </a:p>
          <a:p>
            <a:r>
              <a:rPr lang="nl-NL" dirty="0" smtClean="0"/>
              <a:t>Levensduur rioolleidingen: 40-80 jaar (levensverlenging: </a:t>
            </a:r>
            <a:r>
              <a:rPr lang="nl-NL" dirty="0" err="1" smtClean="0"/>
              <a:t>relinen</a:t>
            </a:r>
            <a:r>
              <a:rPr lang="nl-NL" dirty="0" smtClean="0"/>
              <a:t>!!)</a:t>
            </a:r>
          </a:p>
          <a:p>
            <a:r>
              <a:rPr lang="nl-NL" dirty="0" smtClean="0"/>
              <a:t>Levensduur gemalen: 15-25 jaar</a:t>
            </a:r>
          </a:p>
          <a:p>
            <a:endParaRPr lang="nl-NL" sz="1100" dirty="0"/>
          </a:p>
          <a:p>
            <a:r>
              <a:rPr lang="nl-NL" dirty="0" smtClean="0">
                <a:solidFill>
                  <a:srgbClr val="EC7404"/>
                </a:solidFill>
              </a:rPr>
              <a:t>NB: Onderzoek foutaansluitingen….</a:t>
            </a:r>
            <a:endParaRPr lang="nl-NL" dirty="0">
              <a:solidFill>
                <a:srgbClr val="EC740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35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243" y="438232"/>
            <a:ext cx="6110653" cy="4705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7566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8315864" cy="5120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2474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661" y="-12708"/>
            <a:ext cx="6763109" cy="5133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1393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Intermezzo: Niet in het riool (1)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 smtClean="0"/>
              <a:t>									</a:t>
            </a:r>
            <a:r>
              <a:rPr lang="nl-NL" sz="2000" b="1" dirty="0"/>
              <a:t>Medicijnen</a:t>
            </a:r>
            <a:r>
              <a:rPr lang="nl-NL" sz="2000" dirty="0"/>
              <a:t> in het riool </a:t>
            </a:r>
            <a:r>
              <a:rPr lang="nl-NL" sz="2000" dirty="0" smtClean="0"/>
              <a:t>verstoren</a:t>
            </a:r>
          </a:p>
          <a:p>
            <a:r>
              <a:rPr lang="nl-NL" sz="2000" dirty="0"/>
              <a:t>	</a:t>
            </a:r>
            <a:r>
              <a:rPr lang="nl-NL" sz="2000" dirty="0" smtClean="0"/>
              <a:t>								het waterzuiveringsproces -&gt;</a:t>
            </a:r>
          </a:p>
          <a:p>
            <a:r>
              <a:rPr lang="nl-NL" sz="2000" dirty="0"/>
              <a:t>	</a:t>
            </a:r>
            <a:r>
              <a:rPr lang="nl-NL" sz="2000" dirty="0" smtClean="0"/>
              <a:t>								</a:t>
            </a:r>
            <a:r>
              <a:rPr lang="nl-NL" sz="2000" dirty="0"/>
              <a:t>Breng oude medicijnen terug </a:t>
            </a:r>
            <a:r>
              <a:rPr lang="nl-NL" sz="2000" dirty="0" smtClean="0"/>
              <a:t>naar</a:t>
            </a:r>
          </a:p>
          <a:p>
            <a:r>
              <a:rPr lang="nl-NL" sz="2000" dirty="0"/>
              <a:t>	</a:t>
            </a:r>
            <a:r>
              <a:rPr lang="nl-NL" sz="2000" dirty="0" smtClean="0"/>
              <a:t>								de </a:t>
            </a:r>
            <a:r>
              <a:rPr lang="nl-NL" sz="2000" dirty="0"/>
              <a:t>apotheek</a:t>
            </a:r>
            <a:endParaRPr lang="nl-NL" sz="2000" dirty="0" smtClean="0"/>
          </a:p>
          <a:p>
            <a:endParaRPr lang="nl-NL" dirty="0" smtClean="0"/>
          </a:p>
          <a:p>
            <a:r>
              <a:rPr lang="nl-NL" dirty="0"/>
              <a:t>	</a:t>
            </a:r>
            <a:r>
              <a:rPr lang="nl-NL" dirty="0" smtClean="0"/>
              <a:t>								</a:t>
            </a:r>
            <a:r>
              <a:rPr lang="nl-NL" b="1" dirty="0" smtClean="0"/>
              <a:t>B</a:t>
            </a:r>
            <a:r>
              <a:rPr lang="nl-NL" sz="2000" b="1" dirty="0" smtClean="0"/>
              <a:t>illendoekjes en	andere vochtige</a:t>
            </a:r>
          </a:p>
          <a:p>
            <a:r>
              <a:rPr lang="nl-NL" sz="2000" b="1" dirty="0"/>
              <a:t>	</a:t>
            </a:r>
            <a:r>
              <a:rPr lang="nl-NL" sz="2000" b="1" dirty="0" smtClean="0"/>
              <a:t>								doekjes </a:t>
            </a:r>
            <a:r>
              <a:rPr lang="nl-NL" sz="2000" dirty="0" smtClean="0"/>
              <a:t>veroorzaken </a:t>
            </a:r>
            <a:r>
              <a:rPr lang="nl-NL" sz="2000" dirty="0"/>
              <a:t>verstoppingen in </a:t>
            </a:r>
            <a:r>
              <a:rPr lang="nl-NL" sz="2000" dirty="0" smtClean="0"/>
              <a:t>									het riool -&gt; </a:t>
            </a:r>
          </a:p>
          <a:p>
            <a:r>
              <a:rPr lang="nl-NL" sz="2000" dirty="0"/>
              <a:t>	</a:t>
            </a:r>
            <a:r>
              <a:rPr lang="nl-NL" sz="2000" dirty="0" smtClean="0"/>
              <a:t>								Doe </a:t>
            </a:r>
            <a:r>
              <a:rPr lang="nl-NL" sz="2000" dirty="0"/>
              <a:t>de doekjes </a:t>
            </a:r>
            <a:r>
              <a:rPr lang="nl-NL" sz="2000" dirty="0" smtClean="0"/>
              <a:t>in de vuilnisbak</a:t>
            </a:r>
          </a:p>
          <a:p>
            <a:r>
              <a:rPr lang="nl-NL" sz="2000" dirty="0"/>
              <a:t>	</a:t>
            </a:r>
            <a:r>
              <a:rPr lang="nl-NL" sz="2000" dirty="0" smtClean="0"/>
              <a:t>								bij het </a:t>
            </a:r>
            <a:r>
              <a:rPr lang="nl-NL" sz="2000" dirty="0"/>
              <a:t>restafval</a:t>
            </a:r>
          </a:p>
          <a:p>
            <a:endParaRPr lang="nl-NL" sz="2000" dirty="0" smtClean="0"/>
          </a:p>
          <a:p>
            <a:endParaRPr lang="nl-NL" sz="2000" dirty="0"/>
          </a:p>
          <a:p>
            <a:endParaRPr lang="nl-NL" dirty="0"/>
          </a:p>
          <a:p>
            <a:endParaRPr lang="nl-NL" dirty="0" smtClean="0"/>
          </a:p>
        </p:txBody>
      </p:sp>
      <p:pic>
        <p:nvPicPr>
          <p:cNvPr id="4" name="Afbeelding 3" descr="Afbeeldingsresultaat voor medicijn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216" y="1425487"/>
            <a:ext cx="2987040" cy="1543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Afbeelding 4" descr="Afbeeldingsresultaat voor billendoekjes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463" y="3108924"/>
            <a:ext cx="1924050" cy="19240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4187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Intermezzo: Niet in het riool (2)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 smtClean="0"/>
              <a:t>									</a:t>
            </a:r>
            <a:r>
              <a:rPr lang="nl-NL" sz="2000" b="1" dirty="0"/>
              <a:t>Verfresten en chemicaliën</a:t>
            </a:r>
            <a:r>
              <a:rPr lang="nl-NL" sz="2000" dirty="0"/>
              <a:t> in het </a:t>
            </a:r>
            <a:r>
              <a:rPr lang="nl-NL" sz="2000" dirty="0" smtClean="0"/>
              <a:t>riool</a:t>
            </a:r>
          </a:p>
          <a:p>
            <a:r>
              <a:rPr lang="nl-NL" sz="2000" dirty="0"/>
              <a:t>	</a:t>
            </a:r>
            <a:r>
              <a:rPr lang="nl-NL" sz="2000" dirty="0" smtClean="0"/>
              <a:t>								verstoren </a:t>
            </a:r>
            <a:r>
              <a:rPr lang="nl-NL" sz="2000" dirty="0"/>
              <a:t>het </a:t>
            </a:r>
            <a:r>
              <a:rPr lang="nl-NL" sz="2000" dirty="0" smtClean="0"/>
              <a:t>zuiveringsproces -&gt;</a:t>
            </a:r>
          </a:p>
          <a:p>
            <a:r>
              <a:rPr lang="nl-NL" sz="2000" dirty="0"/>
              <a:t>	</a:t>
            </a:r>
            <a:r>
              <a:rPr lang="nl-NL" sz="2000" dirty="0" smtClean="0"/>
              <a:t>								</a:t>
            </a:r>
            <a:r>
              <a:rPr lang="nl-NL" sz="2000" dirty="0"/>
              <a:t>Doe ze in de chemobak en/of </a:t>
            </a:r>
            <a:r>
              <a:rPr lang="nl-NL" sz="2000" dirty="0" smtClean="0"/>
              <a:t>lever</a:t>
            </a:r>
          </a:p>
          <a:p>
            <a:r>
              <a:rPr lang="nl-NL" sz="2000" dirty="0"/>
              <a:t>	</a:t>
            </a:r>
            <a:r>
              <a:rPr lang="nl-NL" sz="2000" dirty="0" smtClean="0"/>
              <a:t>								ze </a:t>
            </a:r>
            <a:r>
              <a:rPr lang="nl-NL" sz="2000" dirty="0"/>
              <a:t>in bij de </a:t>
            </a:r>
            <a:r>
              <a:rPr lang="nl-NL" sz="2000" dirty="0" smtClean="0"/>
              <a:t>Milieudienst</a:t>
            </a:r>
          </a:p>
          <a:p>
            <a:endParaRPr lang="nl-NL" sz="2000" dirty="0"/>
          </a:p>
          <a:p>
            <a:endParaRPr lang="nl-NL" sz="2000" dirty="0" smtClean="0"/>
          </a:p>
          <a:p>
            <a:r>
              <a:rPr lang="nl-NL" sz="2000" dirty="0"/>
              <a:t>	</a:t>
            </a:r>
            <a:r>
              <a:rPr lang="nl-NL" sz="2000" dirty="0" smtClean="0"/>
              <a:t>								</a:t>
            </a:r>
            <a:r>
              <a:rPr lang="nl-NL" sz="2000" b="1" dirty="0"/>
              <a:t>Frituurvet en –olie</a:t>
            </a:r>
            <a:r>
              <a:rPr lang="nl-NL" sz="2000" dirty="0"/>
              <a:t> </a:t>
            </a:r>
            <a:r>
              <a:rPr lang="nl-NL" sz="2000" dirty="0" smtClean="0"/>
              <a:t>veroorzaken</a:t>
            </a:r>
          </a:p>
          <a:p>
            <a:r>
              <a:rPr lang="nl-NL" sz="2000" dirty="0"/>
              <a:t>	</a:t>
            </a:r>
            <a:r>
              <a:rPr lang="nl-NL" sz="2000" dirty="0" smtClean="0"/>
              <a:t>								verstoppingen </a:t>
            </a:r>
            <a:r>
              <a:rPr lang="nl-NL" sz="2000" dirty="0"/>
              <a:t>in het </a:t>
            </a:r>
            <a:r>
              <a:rPr lang="nl-NL" sz="2000" dirty="0" smtClean="0"/>
              <a:t>riool -&gt;</a:t>
            </a:r>
          </a:p>
          <a:p>
            <a:r>
              <a:rPr lang="nl-NL" sz="2000" dirty="0"/>
              <a:t>	</a:t>
            </a:r>
            <a:r>
              <a:rPr lang="nl-NL" sz="2000" dirty="0" smtClean="0"/>
              <a:t>								</a:t>
            </a:r>
            <a:r>
              <a:rPr lang="nl-NL" sz="2000" dirty="0"/>
              <a:t>Giet het in een lege fles </a:t>
            </a:r>
            <a:r>
              <a:rPr lang="nl-NL" sz="2000" dirty="0" smtClean="0"/>
              <a:t>en </a:t>
            </a:r>
            <a:r>
              <a:rPr lang="nl-NL" sz="2000" dirty="0"/>
              <a:t>doe het </a:t>
            </a:r>
            <a:r>
              <a:rPr lang="nl-NL" sz="2000" dirty="0" smtClean="0"/>
              <a:t>in</a:t>
            </a:r>
          </a:p>
          <a:p>
            <a:r>
              <a:rPr lang="nl-NL" sz="2000" dirty="0"/>
              <a:t>	</a:t>
            </a:r>
            <a:r>
              <a:rPr lang="nl-NL" sz="2000" dirty="0" smtClean="0"/>
              <a:t>								de </a:t>
            </a:r>
            <a:r>
              <a:rPr lang="nl-NL" sz="2000" dirty="0"/>
              <a:t>vet-recycle-container</a:t>
            </a:r>
          </a:p>
          <a:p>
            <a:endParaRPr lang="nl-NL" sz="2000" dirty="0"/>
          </a:p>
          <a:p>
            <a:endParaRPr lang="nl-NL" sz="2000" dirty="0"/>
          </a:p>
          <a:p>
            <a:endParaRPr lang="nl-NL" sz="2000" dirty="0"/>
          </a:p>
        </p:txBody>
      </p:sp>
      <p:pic>
        <p:nvPicPr>
          <p:cNvPr id="4" name="Afbeelding 3" descr="Afbeeldingsresultaat voor ver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375" y="1455420"/>
            <a:ext cx="3161321" cy="17693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Afbeelding 4" descr="Afbeeldingsresultaat voor frituurvet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949" y="3224784"/>
            <a:ext cx="2059115" cy="19629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05878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Waterketen: Afspraken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l-NL" dirty="0" smtClean="0"/>
          </a:p>
          <a:p>
            <a:r>
              <a:rPr lang="nl-NL" b="1" u="sng" dirty="0" smtClean="0"/>
              <a:t>Voorheen:</a:t>
            </a:r>
            <a:r>
              <a:rPr lang="nl-NL" dirty="0" smtClean="0"/>
              <a:t>	</a:t>
            </a:r>
            <a:r>
              <a:rPr lang="nl-NL" sz="2000" dirty="0" smtClean="0"/>
              <a:t>- </a:t>
            </a:r>
            <a:r>
              <a:rPr lang="nl-NL" sz="2000" dirty="0" err="1" smtClean="0"/>
              <a:t>Wvo</a:t>
            </a:r>
            <a:r>
              <a:rPr lang="nl-NL" sz="2000" dirty="0" smtClean="0"/>
              <a:t>-vergunning voor </a:t>
            </a:r>
            <a:r>
              <a:rPr lang="nl-NL" sz="2000" dirty="0" err="1" smtClean="0"/>
              <a:t>riooloverstorten</a:t>
            </a:r>
            <a:r>
              <a:rPr lang="nl-NL" sz="2000" dirty="0" smtClean="0"/>
              <a:t>;</a:t>
            </a:r>
          </a:p>
          <a:p>
            <a:r>
              <a:rPr lang="nl-NL" sz="2000" dirty="0" smtClean="0"/>
              <a:t>			- Vergunning vanuit de Keur voor hemelwateruitlaten;</a:t>
            </a:r>
          </a:p>
          <a:p>
            <a:r>
              <a:rPr lang="nl-NL" sz="2000" dirty="0" smtClean="0"/>
              <a:t>			- Aansluitvergunning voor rioolwaterstelsel op stelsel /</a:t>
            </a:r>
          </a:p>
          <a:p>
            <a:r>
              <a:rPr lang="nl-NL" sz="2000" dirty="0"/>
              <a:t>	</a:t>
            </a:r>
            <a:r>
              <a:rPr lang="nl-NL" sz="2000" dirty="0" smtClean="0"/>
              <a:t>		rioolgemaal van waterschap.</a:t>
            </a:r>
          </a:p>
          <a:p>
            <a:endParaRPr lang="nl-NL" sz="2000" dirty="0"/>
          </a:p>
          <a:p>
            <a:r>
              <a:rPr lang="nl-NL" b="1" u="sng" dirty="0" smtClean="0"/>
              <a:t>Thans:</a:t>
            </a:r>
            <a:r>
              <a:rPr lang="nl-NL" dirty="0" smtClean="0"/>
              <a:t>	- </a:t>
            </a:r>
            <a:r>
              <a:rPr lang="nl-NL" sz="2000" dirty="0" err="1" smtClean="0"/>
              <a:t>Riooloverstorten</a:t>
            </a:r>
            <a:r>
              <a:rPr lang="nl-NL" sz="2000" dirty="0" smtClean="0"/>
              <a:t> en hemelwateruitlaten in GRP;</a:t>
            </a:r>
          </a:p>
          <a:p>
            <a:r>
              <a:rPr lang="nl-NL" sz="2000" dirty="0"/>
              <a:t>	</a:t>
            </a:r>
            <a:r>
              <a:rPr lang="nl-NL" sz="2000" dirty="0" smtClean="0"/>
              <a:t>	- Overnamepunten riolering in Afvalwaterakkoord;</a:t>
            </a:r>
          </a:p>
          <a:p>
            <a:r>
              <a:rPr lang="nl-NL" sz="2000" dirty="0"/>
              <a:t>	</a:t>
            </a:r>
            <a:r>
              <a:rPr lang="nl-NL" sz="2000" dirty="0" smtClean="0"/>
              <a:t>	- Akkoordmelding of Vergunning lozingspunt</a:t>
            </a:r>
          </a:p>
          <a:p>
            <a:r>
              <a:rPr lang="nl-NL" sz="2000" dirty="0"/>
              <a:t>	</a:t>
            </a:r>
            <a:r>
              <a:rPr lang="nl-NL" sz="2000" dirty="0" smtClean="0"/>
              <a:t>	vanuit de Keur </a:t>
            </a: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974965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Waterketen: inzet afgelopen 25 jaar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l-NL" sz="1100" dirty="0" smtClean="0"/>
          </a:p>
          <a:p>
            <a:r>
              <a:rPr lang="nl-NL" b="1" dirty="0" smtClean="0"/>
              <a:t>Beschikbaarheid financiën</a:t>
            </a:r>
            <a:r>
              <a:rPr lang="nl-NL" dirty="0" smtClean="0"/>
              <a:t>: Rioolheffing op basis van GRP;</a:t>
            </a:r>
          </a:p>
          <a:p>
            <a:r>
              <a:rPr lang="nl-NL" b="1" dirty="0" smtClean="0"/>
              <a:t>Verbetering onderhoud</a:t>
            </a:r>
            <a:r>
              <a:rPr lang="nl-NL" dirty="0" smtClean="0"/>
              <a:t>: Planmatige inspectie, beheer en onderhoud;</a:t>
            </a:r>
          </a:p>
          <a:p>
            <a:r>
              <a:rPr lang="nl-NL" b="1" dirty="0" smtClean="0"/>
              <a:t>Tijdige vervanging</a:t>
            </a:r>
            <a:r>
              <a:rPr lang="nl-NL" dirty="0" smtClean="0"/>
              <a:t>: Mogelijk door GRP en vorming rioolfonds;</a:t>
            </a:r>
          </a:p>
          <a:p>
            <a:r>
              <a:rPr lang="nl-NL" b="1" dirty="0" smtClean="0"/>
              <a:t>Sanering </a:t>
            </a:r>
            <a:r>
              <a:rPr lang="nl-NL" b="1" dirty="0" err="1" smtClean="0"/>
              <a:t>riooloverstorten</a:t>
            </a:r>
            <a:r>
              <a:rPr lang="nl-NL" dirty="0" smtClean="0"/>
              <a:t>: Landelijk beleid t.a.v. reductie vuiluitworp (Basisinspanning = reductie 50% / Voorrang risicovolle locaties);</a:t>
            </a:r>
          </a:p>
          <a:p>
            <a:r>
              <a:rPr lang="nl-NL" b="1" dirty="0" smtClean="0"/>
              <a:t>Sanering lozingen buitengebied</a:t>
            </a:r>
            <a:r>
              <a:rPr lang="nl-NL" dirty="0" smtClean="0"/>
              <a:t>: Grootschalige aanleg drukriolering en aanleg van verbeterde </a:t>
            </a:r>
            <a:r>
              <a:rPr lang="nl-NL" dirty="0" err="1" smtClean="0"/>
              <a:t>IBA’s</a:t>
            </a:r>
            <a:r>
              <a:rPr lang="nl-NL" dirty="0" smtClean="0"/>
              <a:t>;</a:t>
            </a:r>
          </a:p>
          <a:p>
            <a:r>
              <a:rPr lang="nl-NL" b="1" dirty="0" smtClean="0"/>
              <a:t>Afkoppeling verhard oppervlak</a:t>
            </a:r>
            <a:r>
              <a:rPr lang="nl-NL" dirty="0" smtClean="0"/>
              <a:t>: Sanering van lozingen via overstorten / Minder schoon water naar de </a:t>
            </a:r>
            <a:r>
              <a:rPr lang="nl-NL" dirty="0" err="1" smtClean="0"/>
              <a:t>rwzi</a:t>
            </a:r>
            <a:r>
              <a:rPr lang="nl-NL" dirty="0" smtClean="0"/>
              <a:t>;</a:t>
            </a:r>
          </a:p>
          <a:p>
            <a:r>
              <a:rPr lang="nl-NL" b="1" dirty="0" smtClean="0"/>
              <a:t>Meten en monitoren</a:t>
            </a:r>
            <a:r>
              <a:rPr lang="nl-NL" dirty="0" smtClean="0"/>
              <a:t>: Hoe werkt het stelsel??.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3624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Waterketen: Nieuwe Ontwikkelingen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l-NL" dirty="0" smtClean="0"/>
          </a:p>
          <a:p>
            <a:r>
              <a:rPr lang="nl-NL" b="1" dirty="0" smtClean="0"/>
              <a:t>Schaalvergroting zuiveringskringen: </a:t>
            </a:r>
            <a:r>
              <a:rPr lang="nl-NL" dirty="0" smtClean="0"/>
              <a:t>Optimalisatie winning energie en grondstoffen (Energiefabriek);</a:t>
            </a:r>
          </a:p>
          <a:p>
            <a:r>
              <a:rPr lang="nl-NL" b="1" dirty="0" smtClean="0"/>
              <a:t>Omgevingsplan</a:t>
            </a:r>
            <a:r>
              <a:rPr lang="nl-NL" dirty="0" smtClean="0"/>
              <a:t>: Nieuwe planvorm waarin ook riolering een plaats moet krijgen (NB: Planverplichting GRP verdwijnt!!);</a:t>
            </a:r>
          </a:p>
          <a:p>
            <a:r>
              <a:rPr lang="nl-NL" b="1" dirty="0"/>
              <a:t>Nieuwe </a:t>
            </a:r>
            <a:r>
              <a:rPr lang="nl-NL" b="1" dirty="0" err="1" smtClean="0"/>
              <a:t>sanitatie</a:t>
            </a:r>
            <a:r>
              <a:rPr lang="nl-NL" dirty="0" smtClean="0"/>
              <a:t>: Alternatieve vormen van afvalwaterbehandeling, zowel op individueel als op wijkniveau (zie </a:t>
            </a:r>
            <a:r>
              <a:rPr lang="nl-NL" dirty="0" err="1" smtClean="0"/>
              <a:t>Saniwijzer</a:t>
            </a:r>
            <a:r>
              <a:rPr lang="nl-NL" dirty="0" smtClean="0"/>
              <a:t>);</a:t>
            </a:r>
          </a:p>
          <a:p>
            <a:r>
              <a:rPr lang="nl-NL" b="1" dirty="0" err="1" smtClean="0"/>
              <a:t>Rhiothermie</a:t>
            </a:r>
            <a:r>
              <a:rPr lang="nl-NL" dirty="0" smtClean="0"/>
              <a:t>: Directe energiewinning uit afvalwater (warmtewisseling);</a:t>
            </a:r>
          </a:p>
          <a:p>
            <a:r>
              <a:rPr lang="nl-NL" b="1" dirty="0" smtClean="0"/>
              <a:t>VGS 2.0</a:t>
            </a:r>
            <a:r>
              <a:rPr lang="nl-NL" dirty="0" smtClean="0"/>
              <a:t>: Nieuwe inrichting van het Verbeterd Gescheiden Stelsel waarbij minder hemelwater naar de </a:t>
            </a:r>
            <a:r>
              <a:rPr lang="nl-NL" dirty="0" err="1" smtClean="0"/>
              <a:t>rwzi</a:t>
            </a:r>
            <a:r>
              <a:rPr lang="nl-NL" dirty="0"/>
              <a:t> </a:t>
            </a:r>
            <a:r>
              <a:rPr lang="nl-NL" dirty="0" smtClean="0"/>
              <a:t>gaat.</a:t>
            </a:r>
          </a:p>
        </p:txBody>
      </p:sp>
    </p:spTree>
    <p:extLst>
      <p:ext uri="{BB962C8B-B14F-4D97-AF65-F5344CB8AC3E}">
        <p14:creationId xmlns:p14="http://schemas.microsoft.com/office/powerpoint/2010/main" val="3381598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Zuivering </a:t>
            </a:r>
            <a:r>
              <a:rPr lang="nl-NL" dirty="0" smtClean="0"/>
              <a:t>afvalwater: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l-NL" sz="2000" dirty="0" smtClean="0"/>
          </a:p>
          <a:p>
            <a:r>
              <a:rPr lang="nl-NL" sz="2000" dirty="0" smtClean="0"/>
              <a:t>Waterschap </a:t>
            </a:r>
            <a:r>
              <a:rPr lang="nl-NL" sz="2000" dirty="0"/>
              <a:t>Rivierenland zuivert in het rivierengebied al het afvalwater wat u thuis gebruikt en door afvoerputje en toilet </a:t>
            </a:r>
            <a:r>
              <a:rPr lang="nl-NL" sz="2000" dirty="0" smtClean="0"/>
              <a:t>weg spoelt. Afvalwater </a:t>
            </a:r>
            <a:r>
              <a:rPr lang="nl-NL" sz="2000" dirty="0"/>
              <a:t>wordt opgevangen in de gemeentelijke riolering. Vanaf hier wordt het door rioolgemalen via een stelsel van persleidingen naar onze rioolwaterzuiveringsinstallaties getransporteerd. </a:t>
            </a:r>
            <a:endParaRPr lang="nl-NL" sz="2000" dirty="0" smtClean="0"/>
          </a:p>
          <a:p>
            <a:r>
              <a:rPr lang="nl-NL" sz="2000" dirty="0" smtClean="0"/>
              <a:t>Een </a:t>
            </a:r>
            <a:r>
              <a:rPr lang="nl-NL" sz="2000" dirty="0"/>
              <a:t>waterzuiveringsinstallatie zuivert al het </a:t>
            </a:r>
            <a:r>
              <a:rPr lang="nl-NL" sz="2000" dirty="0" smtClean="0"/>
              <a:t>afvalwater </a:t>
            </a:r>
            <a:r>
              <a:rPr lang="nl-NL" sz="2000" dirty="0"/>
              <a:t>binnen een zogenaamd verzorgingsgebied. Na zuivering gaat het weer terug in het oppervlaktewater via de lozingspunten</a:t>
            </a:r>
            <a:r>
              <a:rPr lang="nl-NL" sz="2000" dirty="0" smtClean="0"/>
              <a:t>.</a:t>
            </a:r>
          </a:p>
          <a:p>
            <a:endParaRPr lang="nl-NL" sz="2000" dirty="0"/>
          </a:p>
          <a:p>
            <a:r>
              <a:rPr lang="nl-NL" dirty="0" smtClean="0">
                <a:solidFill>
                  <a:srgbClr val="EC7404"/>
                </a:solidFill>
                <a:sym typeface="Wingdings" panose="05000000000000000000" pitchFamily="2" charset="2"/>
              </a:rPr>
              <a:t> </a:t>
            </a:r>
            <a:r>
              <a:rPr lang="nl-NL" b="1" dirty="0" smtClean="0">
                <a:solidFill>
                  <a:srgbClr val="EC7404"/>
                </a:solidFill>
              </a:rPr>
              <a:t>Film </a:t>
            </a:r>
            <a:r>
              <a:rPr lang="nl-NL" b="1" dirty="0">
                <a:solidFill>
                  <a:srgbClr val="EC7404"/>
                </a:solidFill>
              </a:rPr>
              <a:t>Schoon </a:t>
            </a:r>
            <a:r>
              <a:rPr lang="nl-NL" b="1" dirty="0" smtClean="0">
                <a:solidFill>
                  <a:srgbClr val="EC7404"/>
                </a:solidFill>
              </a:rPr>
              <a:t>Water</a:t>
            </a:r>
            <a:endParaRPr lang="nl-NL" b="1" dirty="0">
              <a:solidFill>
                <a:srgbClr val="EC7404"/>
              </a:solidFill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80627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2" y="-122700"/>
            <a:ext cx="8686798" cy="5266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4027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Waterketen: soorten rioolstelsels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sz="2400" b="1" u="sng" dirty="0" smtClean="0"/>
              <a:t>Vrij verval:</a:t>
            </a:r>
          </a:p>
          <a:p>
            <a:r>
              <a:rPr lang="nl-NL" b="1" dirty="0" smtClean="0"/>
              <a:t>Gemengd rioolstelsel</a:t>
            </a:r>
            <a:r>
              <a:rPr lang="nl-NL" dirty="0" smtClean="0"/>
              <a:t>: afvalwater/hemelwater/grondwater</a:t>
            </a:r>
          </a:p>
          <a:p>
            <a:r>
              <a:rPr lang="nl-NL" b="1" dirty="0" smtClean="0"/>
              <a:t>Gescheiden rioolstelsel</a:t>
            </a:r>
            <a:r>
              <a:rPr lang="nl-NL" dirty="0" smtClean="0"/>
              <a:t>: afvalwater en hemelwater/grondwater apart</a:t>
            </a:r>
          </a:p>
          <a:p>
            <a:r>
              <a:rPr lang="nl-NL" b="1" dirty="0" smtClean="0"/>
              <a:t>Verbeterd gescheiden rioolstelsel</a:t>
            </a:r>
            <a:r>
              <a:rPr lang="nl-NL" dirty="0" smtClean="0"/>
              <a:t>: First flush uit hemelwaterstelsel</a:t>
            </a:r>
          </a:p>
          <a:p>
            <a:r>
              <a:rPr lang="nl-NL" dirty="0"/>
              <a:t>	</a:t>
            </a:r>
            <a:r>
              <a:rPr lang="nl-NL" dirty="0" smtClean="0"/>
              <a:t>								wordt afgevoerd naar </a:t>
            </a:r>
            <a:r>
              <a:rPr lang="nl-NL" dirty="0" err="1" smtClean="0"/>
              <a:t>rwzi</a:t>
            </a:r>
            <a:endParaRPr lang="nl-NL" dirty="0" smtClean="0"/>
          </a:p>
          <a:p>
            <a:r>
              <a:rPr lang="nl-NL" sz="2400" b="1" u="sng" dirty="0" smtClean="0"/>
              <a:t>Mechanisch:</a:t>
            </a:r>
          </a:p>
          <a:p>
            <a:r>
              <a:rPr lang="nl-NL" b="1" dirty="0" smtClean="0"/>
              <a:t>Drukriolering</a:t>
            </a:r>
            <a:r>
              <a:rPr lang="nl-NL" dirty="0" smtClean="0"/>
              <a:t>: afvalwater</a:t>
            </a:r>
          </a:p>
          <a:p>
            <a:r>
              <a:rPr lang="nl-NL" b="1" dirty="0" smtClean="0"/>
              <a:t>Vacuümriolering</a:t>
            </a:r>
            <a:r>
              <a:rPr lang="nl-NL" dirty="0" smtClean="0"/>
              <a:t>: afvalwater</a:t>
            </a:r>
          </a:p>
          <a:p>
            <a:endParaRPr lang="nl-NL" sz="1100" dirty="0"/>
          </a:p>
          <a:p>
            <a:r>
              <a:rPr lang="nl-NL" b="1" i="1" dirty="0" smtClean="0">
                <a:solidFill>
                  <a:srgbClr val="EC7404"/>
                </a:solidFill>
              </a:rPr>
              <a:t>VRAAG: Op wat voor rioolstelsel zit jij?</a:t>
            </a:r>
            <a:endParaRPr lang="nl-NL" b="1" i="1" dirty="0">
              <a:solidFill>
                <a:srgbClr val="EC740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727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Waterketen: capaciteit rioolstelsel (1)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l-NL" sz="1200" dirty="0" smtClean="0"/>
          </a:p>
          <a:p>
            <a:r>
              <a:rPr lang="nl-NL" sz="2400" b="1" dirty="0" smtClean="0"/>
              <a:t>DWA= droogweerafvoer</a:t>
            </a:r>
          </a:p>
          <a:p>
            <a:r>
              <a:rPr lang="nl-NL" dirty="0" smtClean="0"/>
              <a:t>rekenregels voor woningen:</a:t>
            </a:r>
          </a:p>
          <a:p>
            <a:r>
              <a:rPr lang="nl-NL" dirty="0" smtClean="0"/>
              <a:t>10 liter per persoon per uur over een periode van 12 uur per dag</a:t>
            </a:r>
          </a:p>
          <a:p>
            <a:r>
              <a:rPr lang="nl-NL" dirty="0" smtClean="0"/>
              <a:t>2,5 personen per woning</a:t>
            </a:r>
          </a:p>
          <a:p>
            <a:endParaRPr lang="nl-NL" dirty="0" smtClean="0"/>
          </a:p>
          <a:p>
            <a:r>
              <a:rPr lang="nl-NL" dirty="0" smtClean="0"/>
              <a:t>Voorbeeld: 1.000 woningen = 2.500 personen = 25.000 liter/uur</a:t>
            </a:r>
          </a:p>
          <a:p>
            <a:r>
              <a:rPr lang="nl-NL" dirty="0"/>
              <a:t>	</a:t>
            </a:r>
            <a:r>
              <a:rPr lang="nl-NL" dirty="0" smtClean="0"/>
              <a:t>		=&gt; DWA = 25 m³/uur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71223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Waterketen: capaciteit rioolstelsel (2)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l-NL" sz="1100" dirty="0" smtClean="0"/>
          </a:p>
          <a:p>
            <a:r>
              <a:rPr lang="nl-NL" sz="2400" b="1" dirty="0" smtClean="0"/>
              <a:t>RWA = regenweerafvoer </a:t>
            </a:r>
            <a:r>
              <a:rPr lang="nl-NL" dirty="0" smtClean="0"/>
              <a:t>(= DWA + pompovercapaciteit)</a:t>
            </a:r>
          </a:p>
          <a:p>
            <a:r>
              <a:rPr lang="nl-NL" dirty="0" smtClean="0"/>
              <a:t>Basis voor berekening:</a:t>
            </a:r>
          </a:p>
          <a:p>
            <a:pPr marL="342900" indent="-342900">
              <a:buFontTx/>
              <a:buChar char="-"/>
            </a:pPr>
            <a:r>
              <a:rPr lang="nl-NL" dirty="0" smtClean="0"/>
              <a:t>areaal verhard oppervlak per woning = 150 m²;</a:t>
            </a:r>
          </a:p>
          <a:p>
            <a:pPr marL="342900" indent="-342900">
              <a:buFontTx/>
              <a:buChar char="-"/>
            </a:pPr>
            <a:r>
              <a:rPr lang="nl-NL" dirty="0"/>
              <a:t>de hoeveelheid berging in het </a:t>
            </a:r>
            <a:r>
              <a:rPr lang="nl-NL" dirty="0" smtClean="0"/>
              <a:t>rioolstelsel = 7 + 2 mm;</a:t>
            </a:r>
          </a:p>
          <a:p>
            <a:pPr marL="342900" indent="-342900">
              <a:buFontTx/>
              <a:buChar char="-"/>
            </a:pPr>
            <a:r>
              <a:rPr lang="nl-NL" dirty="0" smtClean="0"/>
              <a:t>beschikbare </a:t>
            </a:r>
            <a:r>
              <a:rPr lang="nl-NL" dirty="0" err="1" smtClean="0"/>
              <a:t>poc</a:t>
            </a:r>
            <a:r>
              <a:rPr lang="nl-NL" dirty="0" smtClean="0"/>
              <a:t>: 0,7 mm/uur.</a:t>
            </a:r>
          </a:p>
          <a:p>
            <a:endParaRPr lang="nl-NL" dirty="0" smtClean="0"/>
          </a:p>
          <a:p>
            <a:r>
              <a:rPr lang="nl-NL" dirty="0" smtClean="0"/>
              <a:t>Voorbeeld: 1.000 woningen = DWA + (150.000 m² x 0,7 mm) =</a:t>
            </a:r>
          </a:p>
          <a:p>
            <a:r>
              <a:rPr lang="nl-NL" dirty="0"/>
              <a:t>	</a:t>
            </a:r>
            <a:r>
              <a:rPr lang="nl-NL" dirty="0" smtClean="0"/>
              <a:t>		25 + 105 m³/uur =&gt; RWA = </a:t>
            </a:r>
            <a:r>
              <a:rPr lang="nl-NL" dirty="0"/>
              <a:t>130 </a:t>
            </a:r>
            <a:r>
              <a:rPr lang="nl-NL" dirty="0" smtClean="0"/>
              <a:t>m³/uur</a:t>
            </a:r>
          </a:p>
          <a:p>
            <a:r>
              <a:rPr lang="nl-NL" sz="1800" dirty="0" smtClean="0">
                <a:solidFill>
                  <a:srgbClr val="EC7404"/>
                </a:solidFill>
              </a:rPr>
              <a:t>NB: Dit geldt voor een gemengd rioolstelsel!!</a:t>
            </a:r>
            <a:endParaRPr lang="nl-NL" sz="1800" dirty="0">
              <a:solidFill>
                <a:srgbClr val="EC7404"/>
              </a:solidFill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4414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Waterketen: vuiluitworp (1)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sz="1800" i="1" dirty="0" smtClean="0">
                <a:solidFill>
                  <a:srgbClr val="EC7404"/>
                </a:solidFill>
              </a:rPr>
              <a:t>NB: Alleen bij gemengd rioolstelsel!!</a:t>
            </a:r>
          </a:p>
          <a:p>
            <a:endParaRPr lang="nl-NL" sz="1100" dirty="0" smtClean="0"/>
          </a:p>
          <a:p>
            <a:r>
              <a:rPr lang="nl-NL" sz="2000" dirty="0" smtClean="0"/>
              <a:t>Om overbelasting van het rioolstelsel te voorkomen bij hevige neerslag of een calamiteit, is het gemengd rioolstelsel standaard voorzien van een aantal (minimaal 1) zogenaamde </a:t>
            </a:r>
            <a:r>
              <a:rPr lang="nl-NL" sz="2000" dirty="0" err="1" smtClean="0"/>
              <a:t>riooloverstorten</a:t>
            </a:r>
            <a:r>
              <a:rPr lang="nl-NL" sz="2000" dirty="0" smtClean="0"/>
              <a:t> op oppervlaktewater.</a:t>
            </a:r>
          </a:p>
          <a:p>
            <a:r>
              <a:rPr lang="nl-NL" sz="2000" dirty="0" smtClean="0"/>
              <a:t>Aandachtpunten: </a:t>
            </a:r>
          </a:p>
          <a:p>
            <a:r>
              <a:rPr lang="nl-NL" sz="2000" dirty="0" smtClean="0"/>
              <a:t>1. Functie, omvang en doorstroming betreffend oppervlaktewater;</a:t>
            </a:r>
          </a:p>
          <a:p>
            <a:r>
              <a:rPr lang="nl-NL" sz="2000" dirty="0" smtClean="0"/>
              <a:t>2. Hoogte en breedte van de overstortdrempel(s) en de aanwezigheid van terugslagkleppen;</a:t>
            </a:r>
          </a:p>
          <a:p>
            <a:r>
              <a:rPr lang="nl-NL" sz="2000" dirty="0" smtClean="0"/>
              <a:t>3. Frequentie, duur en omvang van </a:t>
            </a:r>
            <a:r>
              <a:rPr lang="nl-NL" sz="2000" dirty="0" err="1" smtClean="0"/>
              <a:t>overstortingen</a:t>
            </a:r>
            <a:r>
              <a:rPr lang="nl-NL" sz="2000" dirty="0" smtClean="0"/>
              <a:t>;</a:t>
            </a:r>
          </a:p>
          <a:p>
            <a:r>
              <a:rPr lang="nl-NL" sz="2000" dirty="0" smtClean="0"/>
              <a:t>4. Aanwezigheid van randvoorzieningen (berging 2 mm / </a:t>
            </a:r>
          </a:p>
          <a:p>
            <a:r>
              <a:rPr lang="nl-NL" sz="2000" dirty="0"/>
              <a:t>b</a:t>
            </a:r>
            <a:r>
              <a:rPr lang="nl-NL" sz="2000" dirty="0" smtClean="0"/>
              <a:t>ezinkmogelijkheid van slib en ander vuil).  </a:t>
            </a: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3049155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Waterketen: vuiluitworp (2)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sz="1800" i="1" dirty="0" smtClean="0">
                <a:solidFill>
                  <a:srgbClr val="EC7404"/>
                </a:solidFill>
              </a:rPr>
              <a:t>NB: Alleen bij gemengd rioolstelsel!!</a:t>
            </a:r>
          </a:p>
          <a:p>
            <a:endParaRPr lang="nl-NL" sz="1100" dirty="0" smtClean="0"/>
          </a:p>
          <a:p>
            <a:r>
              <a:rPr lang="nl-NL" b="1" u="sng" dirty="0" smtClean="0"/>
              <a:t>Basis berekening vuiluitworp vanuit </a:t>
            </a:r>
            <a:r>
              <a:rPr lang="nl-NL" b="1" u="sng" dirty="0" err="1" smtClean="0"/>
              <a:t>riooloverstort</a:t>
            </a:r>
            <a:r>
              <a:rPr lang="nl-NL" b="1" u="sng" dirty="0" smtClean="0"/>
              <a:t> (CZV):</a:t>
            </a:r>
          </a:p>
          <a:p>
            <a:r>
              <a:rPr lang="nl-NL" dirty="0" smtClean="0"/>
              <a:t>Gemiddelde hoeveelheid overstortwater per jaar;</a:t>
            </a:r>
          </a:p>
          <a:p>
            <a:r>
              <a:rPr lang="nl-NL" dirty="0" smtClean="0"/>
              <a:t>Gemiddeld 0,25 kg CZV per m³ overstortwater;</a:t>
            </a:r>
          </a:p>
          <a:p>
            <a:r>
              <a:rPr lang="nl-NL" dirty="0" smtClean="0"/>
              <a:t>Toetsingscriterium = maximaal 50 kg CZV per ha verhard oppervlak.</a:t>
            </a:r>
          </a:p>
          <a:p>
            <a:r>
              <a:rPr lang="nl-NL" dirty="0" smtClean="0"/>
              <a:t>Reductie </a:t>
            </a:r>
            <a:r>
              <a:rPr lang="nl-NL" dirty="0" err="1" smtClean="0"/>
              <a:t>Bergbezinkvoorziening</a:t>
            </a:r>
            <a:r>
              <a:rPr lang="nl-NL" dirty="0" smtClean="0"/>
              <a:t> (BBV): 50%</a:t>
            </a:r>
          </a:p>
          <a:p>
            <a:endParaRPr lang="nl-NL" sz="1100" dirty="0" smtClean="0"/>
          </a:p>
          <a:p>
            <a:r>
              <a:rPr lang="nl-NL" dirty="0" smtClean="0"/>
              <a:t>Voorbeeld:	3.000 m³ overstortwater per jaar = 750 kg CZV per jaar</a:t>
            </a:r>
          </a:p>
          <a:p>
            <a:r>
              <a:rPr lang="nl-NL" dirty="0"/>
              <a:t>	</a:t>
            </a:r>
            <a:r>
              <a:rPr lang="nl-NL" dirty="0" smtClean="0"/>
              <a:t>		10 ha verhard oppervlak -&gt; norm is max 500 kg CZV</a:t>
            </a:r>
          </a:p>
          <a:p>
            <a:r>
              <a:rPr lang="nl-NL" dirty="0"/>
              <a:t>	</a:t>
            </a:r>
            <a:r>
              <a:rPr lang="nl-NL" dirty="0" smtClean="0"/>
              <a:t>		=&gt; Vuiluitworp te hoog =&gt; aanleg BBV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61890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204384" cy="527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2457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R-052-14_PPoint_16-9_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3. sjabloon waterketen</Template>
  <TotalTime>1147</TotalTime>
  <Words>612</Words>
  <Application>Microsoft Office PowerPoint</Application>
  <PresentationFormat>Diavoorstelling (16:9)</PresentationFormat>
  <Paragraphs>133</Paragraphs>
  <Slides>19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19</vt:i4>
      </vt:variant>
    </vt:vector>
  </HeadingPairs>
  <TitlesOfParts>
    <vt:vector size="20" baseType="lpstr">
      <vt:lpstr>WR-052-14_PPoint_16-9_2</vt:lpstr>
      <vt:lpstr>Gastcollege Waterketen</vt:lpstr>
      <vt:lpstr>Zuivering afvalwater:</vt:lpstr>
      <vt:lpstr>PowerPoint-presentatie</vt:lpstr>
      <vt:lpstr>Waterketen: soorten rioolstelsels</vt:lpstr>
      <vt:lpstr>Waterketen: capaciteit rioolstelsel (1)</vt:lpstr>
      <vt:lpstr>Waterketen: capaciteit rioolstelsel (2)</vt:lpstr>
      <vt:lpstr>Waterketen: vuiluitworp (1)</vt:lpstr>
      <vt:lpstr>Waterketen: vuiluitworp (2)</vt:lpstr>
      <vt:lpstr>PowerPoint-presentatie</vt:lpstr>
      <vt:lpstr>PowerPoint-presentatie</vt:lpstr>
      <vt:lpstr>Waterketen: Rioolbeheer</vt:lpstr>
      <vt:lpstr>PowerPoint-presentatie</vt:lpstr>
      <vt:lpstr>PowerPoint-presentatie</vt:lpstr>
      <vt:lpstr>PowerPoint-presentatie</vt:lpstr>
      <vt:lpstr>Intermezzo: Niet in het riool (1)</vt:lpstr>
      <vt:lpstr>Intermezzo: Niet in het riool (2)</vt:lpstr>
      <vt:lpstr>Waterketen: Afspraken</vt:lpstr>
      <vt:lpstr>Waterketen: inzet afgelopen 25 jaar</vt:lpstr>
      <vt:lpstr>Waterketen: Nieuwe Ontwikkelingen</vt:lpstr>
    </vt:vector>
  </TitlesOfParts>
  <Company>Waterschap Rivierenland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Gastcollege Waterketen</dc:title>
  <dc:creator>Bosman, Pim</dc:creator>
  <cp:lastModifiedBy>pim</cp:lastModifiedBy>
  <cp:revision>76</cp:revision>
  <dcterms:created xsi:type="dcterms:W3CDTF">2018-01-22T12:38:00Z</dcterms:created>
  <dcterms:modified xsi:type="dcterms:W3CDTF">2018-02-20T03:50:38Z</dcterms:modified>
</cp:coreProperties>
</file>